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C3A8A-259C-4F8C-ABA6-910C510A1AAE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F3580-4DF2-4E31-A57D-08B8CF6BBF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5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8ADAEF-1955-497B-9015-C3CC27CF809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03815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01241"/>
            <a:ext cx="8020056" cy="1028699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738535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7819" y="720842"/>
            <a:ext cx="889927" cy="934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6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C309D-B06C-4F42-9C88-0E106ED169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7DF7E4-F8FD-4628-85D2-81D145FCA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2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41064" y="2377441"/>
            <a:ext cx="8020056" cy="548640"/>
          </a:xfrm>
        </p:spPr>
        <p:txBody>
          <a:bodyPr anchor="t">
            <a:no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41064" y="3380421"/>
            <a:ext cx="8020056" cy="1158240"/>
          </a:xfrm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941064" y="5838826"/>
            <a:ext cx="3193627" cy="403225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49235" y="714103"/>
            <a:ext cx="966651" cy="957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5237" y="387927"/>
            <a:ext cx="960000" cy="1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4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55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0084" y="422911"/>
            <a:ext cx="1095247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488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58539" y="422911"/>
            <a:ext cx="9814560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978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61853" y="422911"/>
            <a:ext cx="10511247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0080" y="1024891"/>
            <a:ext cx="1095248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69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904240" y="1024891"/>
            <a:ext cx="10688320" cy="5267324"/>
          </a:xfrm>
        </p:spPr>
        <p:txBody>
          <a:bodyPr>
            <a:noAutofit/>
          </a:bodyPr>
          <a:lstStyle>
            <a:lvl1pPr marL="0" marR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0542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904245" y="422911"/>
            <a:ext cx="10688319" cy="57912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478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FC309D-B06C-4F42-9C88-0E106ED1696D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7DF7E4-F8FD-4628-85D2-81D145FCA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2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75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24800"/>
            <a:ext cx="105156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800080" y="6356352"/>
            <a:ext cx="553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0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10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1437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1219170" rtl="0" eaLnBrk="1" latinLnBrk="0" hangingPunct="1">
        <a:lnSpc>
          <a:spcPct val="10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3">
            <a:extLst>
              <a:ext uri="{FF2B5EF4-FFF2-40B4-BE49-F238E27FC236}">
                <a16:creationId xmlns:a16="http://schemas.microsoft.com/office/drawing/2014/main" xmlns="" id="{72AC2F8F-C118-47CC-A043-43B2EBB6F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157" y="3904734"/>
            <a:ext cx="677974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altLang="ru-RU" sz="2400" cap="all" dirty="0" smtClean="0"/>
              <a:t>Обзор </a:t>
            </a:r>
            <a:r>
              <a:rPr lang="ru-RU" altLang="ru-RU" sz="2400" cap="all" dirty="0"/>
              <a:t>основных </a:t>
            </a:r>
            <a:r>
              <a:rPr lang="ru-RU" altLang="ru-RU" sz="2400" cap="all" dirty="0" smtClean="0"/>
              <a:t>возможностей</a:t>
            </a:r>
            <a:endParaRPr lang="en-US" altLang="ru-RU" sz="2400" cap="all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79157" y="2310850"/>
            <a:ext cx="884743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b="1" dirty="0" smtClean="0"/>
              <a:t>1С-Рейтинг: Бухгалтерия автотранспортного предприятия для </a:t>
            </a:r>
            <a:r>
              <a:rPr lang="ru-RU" sz="3400" b="1" dirty="0"/>
              <a:t>К</a:t>
            </a:r>
            <a:r>
              <a:rPr lang="ru-RU" sz="3400" b="1" dirty="0" smtClean="0"/>
              <a:t>азахстана</a:t>
            </a:r>
            <a:endParaRPr lang="ru-RU" sz="3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926594" y="6155378"/>
            <a:ext cx="183703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 smtClean="0"/>
              <a:t>г. Усть-Каменогорск </a:t>
            </a:r>
          </a:p>
        </p:txBody>
      </p:sp>
    </p:spTree>
    <p:extLst>
      <p:ext uri="{BB962C8B-B14F-4D97-AF65-F5344CB8AC3E}">
        <p14:creationId xmlns:p14="http://schemas.microsoft.com/office/powerpoint/2010/main" val="29308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ru-RU" b="1" cap="all" dirty="0" smtClean="0"/>
              <a:t>Какие задачи решает?</a:t>
            </a:r>
            <a:br>
              <a:rPr lang="ru-RU" altLang="ru-RU" b="1" cap="all" dirty="0" smtClean="0"/>
            </a:br>
            <a:r>
              <a:rPr lang="ru-RU" altLang="ru-RU" b="1" cap="all" dirty="0" smtClean="0"/>
              <a:t>6. Бухгалтерский учет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742218"/>
            <a:ext cx="8229600" cy="3818324"/>
          </a:xfrm>
        </p:spPr>
        <p:txBody>
          <a:bodyPr>
            <a:normAutofit fontScale="47500" lnSpcReduction="20000"/>
          </a:bodyPr>
          <a:lstStyle/>
          <a:p>
            <a:pPr>
              <a:spcBef>
                <a:spcPts val="2400"/>
              </a:spcBef>
              <a:buNone/>
            </a:pPr>
            <a:r>
              <a:rPr lang="ru-RU" dirty="0" smtClean="0"/>
              <a:t>Программный продукт позволяет: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Отражать в бухгалтерском учете, по мере необходимости, операции по затратам на ГСМ, ремонты, заработную плату водителей и механиков, складские передвижения материалов, амортизацию комплектующих, реализацию услуг заказчикам и т.д.;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Настроить необходимые для предприятия разрезы учета затрат и их детализацию, используемые при отражении оперативных данных в бух. Учете (по видам услуг, по единицам транспорта или паркам/колоннам, по видам деятельности и т.д.);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Анализировать затраты в разрезе транспортных средств, получать позаказную калькуляцию затрат в оперативном учете.</a:t>
            </a:r>
          </a:p>
          <a:p>
            <a:pPr>
              <a:spcBef>
                <a:spcPts val="24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4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Управление работой автопарка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494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Учет состава автопарка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58539" y="1192046"/>
            <a:ext cx="10515600" cy="48023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Ведется список транспорта с указанием парков и колонн. </a:t>
            </a: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5317" y="2147626"/>
            <a:ext cx="7416656" cy="3980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7911882" y="2056464"/>
            <a:ext cx="2840182" cy="2563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Ввод в эксплуатацию или перемещение между парками/колоннами отражается документом «Перемещение машин»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327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Учет водителей и механиков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358539" y="1192960"/>
            <a:ext cx="9561375" cy="93431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Ведется список водителей. По желанию, можно ограничить использование водителя определенным парком/колонной;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084" y="2451822"/>
            <a:ext cx="8551823" cy="151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4738" y="4294304"/>
            <a:ext cx="74231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8054358" y="4294304"/>
            <a:ext cx="2452255" cy="92825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Аналогично ведется список механиков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81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Учет водителей и механиков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16908" y="1159902"/>
            <a:ext cx="8229600" cy="8546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Имеется возможность формировать приказы на закрепление водителей за транспортными средствами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097" y="2283057"/>
            <a:ext cx="7394575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7882113" y="3444914"/>
            <a:ext cx="2452255" cy="256309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При использовании приказов, система ограничивает выбор водителя в путевом листе и т.д., только разрешенными по приказу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63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252" y="1783778"/>
            <a:ext cx="6002871" cy="46597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Заказы на работу транспорта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358539" y="1031904"/>
            <a:ext cx="8229600" cy="87947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При помощи заказов можно планировать работы для внутренних или внешних заказчиков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87320" y="1731095"/>
            <a:ext cx="3588327" cy="15240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Заказ может быть индивидуальным, либо может содержать список позиций к выполнению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35885" y="4393033"/>
            <a:ext cx="2452254" cy="20504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заказе может быть указана конкретная машина, либо она будет определена позднее, в разнарядке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305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539" y="1858374"/>
            <a:ext cx="8119869" cy="45526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Разнарядка на выпуск на линию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358539" y="1033472"/>
            <a:ext cx="8229600" cy="832023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Разнарядка позволяет проанализировать весь список заказов на день/смену и назначить транспортные средства - исполнители</a:t>
            </a:r>
            <a:endParaRPr lang="ru-RU" sz="20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62350" y="1826933"/>
            <a:ext cx="3588327" cy="170411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Подбор машин-исполнителей осуществляется удобным образом из списка справа. В активную строку разнарядки устанавливается выбранная машина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65819" y="5455090"/>
            <a:ext cx="4835236" cy="9559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При активации строки разнарядки, в нижнем окне видны все позиции, назначенные на выбранную машину. Для контроля накладок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20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Пакетная выписка путевых листов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358539" y="1091384"/>
            <a:ext cx="8229600" cy="1149308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Механизм пакетной выписки путевых листов позволяет создать все путевые по разнарядке или заказам, на выбранную дату, и можно отправить их на печать списком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51" y="2240692"/>
            <a:ext cx="8723871" cy="40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848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Путевые листы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178010" y="1050723"/>
            <a:ext cx="10503243" cy="1387677"/>
          </a:xfrm>
        </p:spPr>
        <p:txBody>
          <a:bodyPr>
            <a:noAutofit/>
          </a:bodyPr>
          <a:lstStyle/>
          <a:p>
            <a:r>
              <a:rPr lang="ru-RU" sz="2000" dirty="0" smtClean="0"/>
              <a:t>Состав информации, вводимой в путевом листе, зависит от настроек и количества используемых функций программы. Помимо расчета расхода ГСМ, путевые листы используются для ввода информации о работе водителя, об исполнении заказов, о выработке транспорта и т.д.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83" y="2438400"/>
            <a:ext cx="8913377" cy="41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6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Таксировка путевых листов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358539" y="1045275"/>
            <a:ext cx="9934832" cy="1541406"/>
          </a:xfrm>
        </p:spPr>
        <p:txBody>
          <a:bodyPr>
            <a:noAutofit/>
          </a:bodyPr>
          <a:lstStyle/>
          <a:p>
            <a:r>
              <a:rPr lang="ru-RU" sz="2000" dirty="0" smtClean="0"/>
              <a:t>Если используется тарификация работ для заказчика, на основании настроенных способов расчета стоимости производится сумма к оплате;</a:t>
            </a:r>
          </a:p>
          <a:p>
            <a:r>
              <a:rPr lang="ru-RU" sz="2000" dirty="0" smtClean="0"/>
              <a:t>Выполнить расчет сумм к оплате можно сразу во всех путевых листах за заданный период, специализированной обработкой</a:t>
            </a:r>
            <a:endParaRPr lang="ru-RU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8205" y="3020297"/>
            <a:ext cx="8868666" cy="271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6333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ru-RU" b="1" cap="all" dirty="0" smtClean="0"/>
              <a:t>содержание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876986" y="1069461"/>
            <a:ext cx="8547100" cy="5416550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ru-RU" sz="2000" dirty="0"/>
              <a:t>Для кого разработан;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ru-RU" sz="2000" dirty="0"/>
              <a:t>Какие рабочие места могут быть автоматизированы;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ru-RU" sz="2000" dirty="0"/>
              <a:t>Какие задачи решает:</a:t>
            </a:r>
          </a:p>
          <a:p>
            <a:pPr marL="857250" lvl="1" indent="-457200">
              <a:spcBef>
                <a:spcPts val="1800"/>
              </a:spcBef>
            </a:pPr>
            <a:r>
              <a:rPr lang="ru-RU" sz="1600" dirty="0"/>
              <a:t>Управление работой автопарка;</a:t>
            </a:r>
          </a:p>
          <a:p>
            <a:pPr marL="857250" lvl="1" indent="-457200">
              <a:spcBef>
                <a:spcPts val="1800"/>
              </a:spcBef>
            </a:pPr>
            <a:r>
              <a:rPr lang="ru-RU" sz="1600" dirty="0"/>
              <a:t>Учет ГСМ и нормирование;</a:t>
            </a:r>
          </a:p>
          <a:p>
            <a:pPr marL="857250" lvl="1" indent="-457200">
              <a:spcBef>
                <a:spcPts val="1800"/>
              </a:spcBef>
            </a:pPr>
            <a:r>
              <a:rPr lang="ru-RU" sz="1600" dirty="0"/>
              <a:t>Планирование и учет ремонтов;</a:t>
            </a:r>
          </a:p>
          <a:p>
            <a:pPr marL="857250" lvl="1" indent="-457200">
              <a:spcBef>
                <a:spcPts val="1800"/>
              </a:spcBef>
            </a:pPr>
            <a:r>
              <a:rPr lang="ru-RU" sz="1600" dirty="0"/>
              <a:t>Учет комплектующих, расходных материалов;</a:t>
            </a:r>
          </a:p>
          <a:p>
            <a:pPr marL="857250" lvl="1" indent="-457200">
              <a:spcBef>
                <a:spcPts val="1800"/>
              </a:spcBef>
            </a:pPr>
            <a:r>
              <a:rPr lang="ru-RU" sz="1600" dirty="0"/>
              <a:t>Расчет зарплаты водителей и механиков;</a:t>
            </a:r>
          </a:p>
          <a:p>
            <a:pPr marL="857250" lvl="1" indent="-457200">
              <a:spcBef>
                <a:spcPts val="1800"/>
              </a:spcBef>
            </a:pPr>
            <a:r>
              <a:rPr lang="ru-RU" sz="1600" dirty="0"/>
              <a:t>Бухгалтерский учет.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ru-RU" sz="2000" dirty="0"/>
              <a:t>Подробнее о функционале.</a:t>
            </a:r>
          </a:p>
        </p:txBody>
      </p:sp>
    </p:spTree>
    <p:extLst>
      <p:ext uri="{BB962C8B-B14F-4D97-AF65-F5344CB8AC3E}">
        <p14:creationId xmlns:p14="http://schemas.microsoft.com/office/powerpoint/2010/main" val="31728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Расчеты с заказчиками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227437" y="1002031"/>
            <a:ext cx="9786551" cy="1559937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Все выполненные работы дл заказчика (в том числе по нескольким путевым листам) отображаются в счете-реестре, служащем для расшифровки и выставления актов заказчику;</a:t>
            </a:r>
          </a:p>
          <a:p>
            <a:r>
              <a:rPr lang="ru-RU" sz="2000" dirty="0" smtClean="0"/>
              <a:t>Возможно также оперативное ведение учета оплат от заказчиков.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74" y="2953716"/>
            <a:ext cx="8647276" cy="327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03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УЧЕТ ГСМ и нормирование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1330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Нормы расхода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358538" y="916459"/>
            <a:ext cx="9943775" cy="1579605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Порядок расчета нормативного расхода можно настроить в формулах расчета</a:t>
            </a:r>
          </a:p>
          <a:p>
            <a:r>
              <a:rPr lang="ru-RU" sz="2000" dirty="0" smtClean="0"/>
              <a:t>Базовые нормы расхода в разрезе сезонов года, можно задать для каждой машины, либо в более укрупненных разрезах</a:t>
            </a:r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8107" y="2496064"/>
            <a:ext cx="7924656" cy="2725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0569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Расчет нормативного расхода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358539" y="1002031"/>
            <a:ext cx="10041925" cy="1818503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путевом листе, согласно настроенным формулам, и введенным в нем показателям пробега и т.д., рассчитывается нормативный расход топлива. Фактический может отличаться – будет рассчитана экономия или пережог;</a:t>
            </a:r>
          </a:p>
          <a:p>
            <a:r>
              <a:rPr lang="ru-RU" sz="2000" dirty="0" smtClean="0"/>
              <a:t>Поддерживается расчет при использовании нескольких видов топлива, например, газ/бензин;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27" y="2927331"/>
            <a:ext cx="8611482" cy="343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519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выдачи ГСМ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358539" y="1002031"/>
            <a:ext cx="9976726" cy="1526985"/>
          </a:xfrm>
        </p:spPr>
        <p:txBody>
          <a:bodyPr>
            <a:noAutofit/>
          </a:bodyPr>
          <a:lstStyle/>
          <a:p>
            <a:r>
              <a:rPr lang="ru-RU" sz="2000" dirty="0" smtClean="0"/>
              <a:t>В путевом листе указывается необходимый к выдаче объем ГСМ, в разрезе способов (со склада, по талонам, по смарт-картам и т.д.);</a:t>
            </a:r>
          </a:p>
          <a:p>
            <a:r>
              <a:rPr lang="ru-RU" sz="2000" dirty="0" smtClean="0"/>
              <a:t>При необходимости будут сформированы документы учета движения талонов, учета смарт-карт и т.д.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470" y="2685482"/>
            <a:ext cx="8925180" cy="328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42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Заправочные ведомости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1438446" y="1002954"/>
            <a:ext cx="9847392" cy="1759874"/>
          </a:xfrm>
        </p:spPr>
        <p:txBody>
          <a:bodyPr>
            <a:noAutofit/>
          </a:bodyPr>
          <a:lstStyle/>
          <a:p>
            <a:r>
              <a:rPr lang="ru-RU" sz="2000" dirty="0" smtClean="0"/>
              <a:t>Заправочная ведомость позволяет автоматизировать учет выдачи ГСМ с собственного склада (заправки) по введенным в путевых листах объемам выдачи</a:t>
            </a:r>
          </a:p>
          <a:p>
            <a:r>
              <a:rPr lang="ru-RU" sz="2000" dirty="0" smtClean="0"/>
              <a:t>Данные по  фактической выдаче ГСМ будут актуализированы в путевых листах автоматически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3047999"/>
            <a:ext cx="9130598" cy="314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Планирование и учет ремонтов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9787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документации ТС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067933"/>
            <a:ext cx="9814560" cy="1345753"/>
          </a:xfrm>
        </p:spPr>
        <p:txBody>
          <a:bodyPr>
            <a:normAutofit/>
          </a:bodyPr>
          <a:lstStyle/>
          <a:p>
            <a:r>
              <a:rPr lang="ru-RU" sz="2000" dirty="0"/>
              <a:t>В карточке машины можно вводить сведения о документации транспортного средства и сроках действия</a:t>
            </a:r>
          </a:p>
          <a:p>
            <a:r>
              <a:rPr lang="ru-RU" sz="2000" dirty="0"/>
              <a:t>В списке машин отображается отметка о наличии просроченных документов</a:t>
            </a:r>
            <a:endParaRPr lang="ru-RU" sz="20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1891" y="2561968"/>
            <a:ext cx="7343119" cy="366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8937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Планирование ремонтов и обслуживания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101640"/>
            <a:ext cx="8955234" cy="817777"/>
          </a:xfrm>
        </p:spPr>
        <p:txBody>
          <a:bodyPr>
            <a:normAutofit/>
          </a:bodyPr>
          <a:lstStyle/>
          <a:p>
            <a:r>
              <a:rPr lang="ru-RU" sz="2000" dirty="0"/>
              <a:t>Для марки машины можно настроить частоту проведения обслуживания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1718" y="2189199"/>
            <a:ext cx="7508875" cy="410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8751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Планирование ремонтов и обслуживания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425145" y="1002031"/>
            <a:ext cx="8971005" cy="1196718"/>
          </a:xfrm>
        </p:spPr>
        <p:txBody>
          <a:bodyPr>
            <a:normAutofit/>
          </a:bodyPr>
          <a:lstStyle/>
          <a:p>
            <a:r>
              <a:rPr lang="ru-RU" sz="2000" dirty="0"/>
              <a:t>Специализированный отчет позволяет спланировать очередную дату проведения обслуживания в зависимости от даты предыдущего ТО, выработки и т.д.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816" y="3094039"/>
            <a:ext cx="8556625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5868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ru-RU" b="1" cap="all" dirty="0" smtClean="0"/>
              <a:t>Для кого разработан?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094174"/>
            <a:ext cx="8547100" cy="5416550"/>
          </a:xfrm>
        </p:spPr>
        <p:txBody>
          <a:bodyPr>
            <a:noAutofit/>
          </a:bodyPr>
          <a:lstStyle/>
          <a:p>
            <a:pPr>
              <a:spcBef>
                <a:spcPts val="1800"/>
              </a:spcBef>
              <a:buNone/>
            </a:pPr>
            <a:r>
              <a:rPr lang="ru-RU" sz="2000" dirty="0"/>
              <a:t>Программный продукт «1С-Рейтинг: Бухгалтерия автотранспортного предприятия для Казахстана» предназначен для ведения учета в организациях:</a:t>
            </a:r>
          </a:p>
          <a:p>
            <a:pPr>
              <a:spcBef>
                <a:spcPts val="1800"/>
              </a:spcBef>
            </a:pPr>
            <a:r>
              <a:rPr lang="ru-RU" sz="2000" dirty="0"/>
              <a:t>Специализирующихся на предоставлении транспортных услуг заказчикам, и/или услуг по ремонту транспортных средств;</a:t>
            </a:r>
          </a:p>
          <a:p>
            <a:pPr>
              <a:spcBef>
                <a:spcPts val="1800"/>
              </a:spcBef>
            </a:pPr>
            <a:r>
              <a:rPr lang="ru-RU" sz="2000" dirty="0"/>
              <a:t>Имеющих в своей структуре транспортное и/или ремонтно-механическое подразделение, используемое в целях поддержания основной деятельности;</a:t>
            </a:r>
          </a:p>
          <a:p>
            <a:pPr>
              <a:spcBef>
                <a:spcPts val="1800"/>
              </a:spcBef>
            </a:pPr>
            <a:r>
              <a:rPr lang="ru-RU" sz="2000" dirty="0"/>
              <a:t>Имеющих диспетчерскую службу, осуществляющую планирование работы собственного или арендованного транспорта;</a:t>
            </a:r>
          </a:p>
          <a:p>
            <a:pPr>
              <a:spcBef>
                <a:spcPts val="1800"/>
              </a:spcBef>
            </a:pPr>
            <a:r>
              <a:rPr lang="ru-RU" sz="2000" dirty="0"/>
              <a:t>Любых организациях, осуществляющих планирование работы транспортных средств и/или их обслуживание, а также учет затрат на эксплуатацию транспорта.</a:t>
            </a:r>
          </a:p>
        </p:txBody>
      </p:sp>
    </p:spTree>
    <p:extLst>
      <p:ext uri="{BB962C8B-B14F-4D97-AF65-F5344CB8AC3E}">
        <p14:creationId xmlns:p14="http://schemas.microsoft.com/office/powerpoint/2010/main" val="16946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ремонтов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416907" y="1002031"/>
            <a:ext cx="10116065" cy="1296326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В документе «Ремонтный лист» можно не только отразить факт ремонта и рабочее время механика/водителя, но и указать, какие именно виды ремонта/обслуживания были произведены, какие материалы были израсходованы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7323" y="2422633"/>
            <a:ext cx="8082107" cy="363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33782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ремонтов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40" y="1060450"/>
            <a:ext cx="9814560" cy="1147291"/>
          </a:xfrm>
        </p:spPr>
        <p:txBody>
          <a:bodyPr>
            <a:normAutofit/>
          </a:bodyPr>
          <a:lstStyle/>
          <a:p>
            <a:r>
              <a:rPr lang="ru-RU" sz="2000" dirty="0"/>
              <a:t>При помощи вида операции, можно указать, выполнялся ли ремонт собственной ремонтной службой, либо сторонней организацией. Также можно вносить сведения о выполнении ремонтов сторонним заказчикам</a:t>
            </a:r>
            <a:endParaRPr lang="ru-RU" sz="2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025" y="2492740"/>
            <a:ext cx="7981010" cy="3749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5139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98729" y="2006739"/>
            <a:ext cx="8020056" cy="967120"/>
          </a:xfrm>
        </p:spPr>
        <p:txBody>
          <a:bodyPr/>
          <a:lstStyle/>
          <a:p>
            <a:r>
              <a:rPr lang="ru-RU" dirty="0" smtClean="0"/>
              <a:t>Учет комплектующих, расходных материалов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301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комплектующих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117360"/>
            <a:ext cx="9704877" cy="835007"/>
          </a:xfrm>
        </p:spPr>
        <p:txBody>
          <a:bodyPr>
            <a:normAutofit/>
          </a:bodyPr>
          <a:lstStyle/>
          <a:p>
            <a:r>
              <a:rPr lang="ru-RU" sz="2000" dirty="0"/>
              <a:t>В ремонтных листах можно указать устанавливаемые или демонтируемые комплектующие и дополнительное оборудование</a:t>
            </a:r>
            <a:endParaRPr lang="ru-RU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8483" y="2647717"/>
            <a:ext cx="8621280" cy="189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1996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комплектующих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8" y="1156306"/>
            <a:ext cx="8790477" cy="949582"/>
          </a:xfrm>
        </p:spPr>
        <p:txBody>
          <a:bodyPr>
            <a:normAutofit/>
          </a:bodyPr>
          <a:lstStyle/>
          <a:p>
            <a:r>
              <a:rPr lang="ru-RU" sz="2000" dirty="0"/>
              <a:t>Специальный отчет позволяет анализировать остатки комплектующих на транспортных средствах</a:t>
            </a:r>
            <a:endParaRPr lang="ru-RU" sz="2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538" y="2260163"/>
            <a:ext cx="8908473" cy="391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52490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Износ и амортизация комплектующих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8" y="1060451"/>
            <a:ext cx="8683385" cy="1015484"/>
          </a:xfrm>
        </p:spPr>
        <p:txBody>
          <a:bodyPr>
            <a:normAutofit/>
          </a:bodyPr>
          <a:lstStyle/>
          <a:p>
            <a:r>
              <a:rPr lang="ru-RU" sz="2000" dirty="0"/>
              <a:t>Амортизация рассчитывается </a:t>
            </a:r>
            <a:r>
              <a:rPr lang="ru-RU" sz="2000" dirty="0" smtClean="0"/>
              <a:t>исходя </a:t>
            </a:r>
            <a:r>
              <a:rPr lang="ru-RU" sz="2000" dirty="0"/>
              <a:t>из остаточного ресурса комплектующего и выработки (по данным путевых листов за месяц)</a:t>
            </a:r>
            <a:endParaRPr lang="ru-RU" sz="20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873" y="2269834"/>
            <a:ext cx="8769927" cy="3571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5302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расходных материалов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126353"/>
            <a:ext cx="9984964" cy="1180242"/>
          </a:xfrm>
        </p:spPr>
        <p:txBody>
          <a:bodyPr>
            <a:normAutofit/>
          </a:bodyPr>
          <a:lstStyle/>
          <a:p>
            <a:r>
              <a:rPr lang="ru-RU" sz="2000" dirty="0"/>
              <a:t>Во избежание злоупотреблений материально-ответственными лицами, в системе можно хранить историю выдачи различных инструментов и расходных материалов 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485" y="2430917"/>
            <a:ext cx="8411537" cy="270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75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31680" y="2319153"/>
            <a:ext cx="9339758" cy="597042"/>
          </a:xfrm>
        </p:spPr>
        <p:txBody>
          <a:bodyPr/>
          <a:lstStyle/>
          <a:p>
            <a:r>
              <a:rPr lang="ru-RU" dirty="0" smtClean="0"/>
              <a:t>Расчет зарплаты водителей и механиков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8630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рабочего времени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118115"/>
            <a:ext cx="9127524" cy="1196718"/>
          </a:xfrm>
        </p:spPr>
        <p:txBody>
          <a:bodyPr>
            <a:normAutofit/>
          </a:bodyPr>
          <a:lstStyle/>
          <a:p>
            <a:r>
              <a:rPr lang="ru-RU" sz="2000" dirty="0"/>
              <a:t>В путевых и ремонтных листах вводятся сведения о рабочем времени в разрезе настраиваемых видов времени. Первоначальный расчет производится автоматически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70" y="2226583"/>
            <a:ext cx="7976861" cy="44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7834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Учет рабочего времени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912170"/>
            <a:ext cx="9704877" cy="1723938"/>
          </a:xfrm>
        </p:spPr>
        <p:txBody>
          <a:bodyPr>
            <a:normAutofit/>
          </a:bodyPr>
          <a:lstStyle/>
          <a:p>
            <a:r>
              <a:rPr lang="ru-RU" sz="2000" dirty="0"/>
              <a:t>Для каждого водителя/механика можно настроить способ расчета оплаты труда – повременно, сдельно от суммы, оплаченной заказчиком, либо от выработки (по пробегу и т.д.). Ставки для каждого способа вводятся в отдельных регистрах сведений</a:t>
            </a:r>
            <a:endParaRPr lang="ru-RU" sz="20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5332" y="2636108"/>
            <a:ext cx="3729760" cy="3754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54231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ru-RU" b="1" cap="all" dirty="0" smtClean="0"/>
              <a:t>Какие рабочие места могут быть автоматизированы?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822278"/>
            <a:ext cx="8229600" cy="443865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1800"/>
              </a:spcBef>
              <a:buNone/>
            </a:pPr>
            <a:r>
              <a:rPr lang="ru-RU" dirty="0" smtClean="0"/>
              <a:t>Программный продукт позволяет автоматизировать: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Диспетчерскую службу;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Отдел технического обслуживания и ремонтов </a:t>
            </a:r>
            <a:r>
              <a:rPr lang="ru-RU" sz="2300" i="1" dirty="0"/>
              <a:t>(службу механика, главного инженера)</a:t>
            </a:r>
            <a:r>
              <a:rPr lang="ru-RU" dirty="0" smtClean="0"/>
              <a:t>;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Отдел снабжения </a:t>
            </a:r>
            <a:r>
              <a:rPr lang="ru-RU" sz="2300" i="1" dirty="0"/>
              <a:t>(в т.ч. учет на заправках и прочих складах);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Отдел бухгалтерии </a:t>
            </a:r>
            <a:r>
              <a:rPr lang="ru-RU" sz="2300" i="1" dirty="0"/>
              <a:t>(в части автоматизации отражения отраслевой специфики);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Отдел Труда и Заработной платы </a:t>
            </a:r>
            <a:r>
              <a:rPr lang="ru-RU" sz="2300" i="1" dirty="0"/>
              <a:t>(в части получения данных по рабочему времени водителей и механиков, расчету сумм к выплате);</a:t>
            </a:r>
          </a:p>
          <a:p>
            <a:pPr>
              <a:spcBef>
                <a:spcPts val="1800"/>
              </a:spcBef>
            </a:pPr>
            <a:r>
              <a:rPr lang="ru-RU" dirty="0" smtClean="0"/>
              <a:t>Планово-договорной отдел </a:t>
            </a:r>
            <a:r>
              <a:rPr lang="ru-RU" sz="2400" i="1" dirty="0"/>
              <a:t>(прием заказов, тарификация);</a:t>
            </a:r>
          </a:p>
          <a:p>
            <a:pPr>
              <a:spcBef>
                <a:spcPts val="1800"/>
              </a:spcBef>
            </a:pPr>
            <a:r>
              <a:rPr lang="ru-RU" sz="2400" i="1" dirty="0"/>
              <a:t>И другие рабочие места путем гибкой настройки прав доступа – начальники колонн, гаража, водители и т.д.</a:t>
            </a:r>
          </a:p>
          <a:p>
            <a:pPr>
              <a:spcBef>
                <a:spcPts val="18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1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Расчет зарплаты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109877"/>
            <a:ext cx="8229600" cy="908393"/>
          </a:xfrm>
        </p:spPr>
        <p:txBody>
          <a:bodyPr>
            <a:normAutofit/>
          </a:bodyPr>
          <a:lstStyle/>
          <a:p>
            <a:r>
              <a:rPr lang="ru-RU" sz="2400" dirty="0"/>
              <a:t>Расчет зарплаты за месяц производится специализированным документом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81" y="2126116"/>
            <a:ext cx="8241716" cy="400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562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Бухгалтерский учет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615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Отражение в бухучете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002030"/>
            <a:ext cx="8229600" cy="1345753"/>
          </a:xfrm>
        </p:spPr>
        <p:txBody>
          <a:bodyPr>
            <a:noAutofit/>
          </a:bodyPr>
          <a:lstStyle/>
          <a:p>
            <a:r>
              <a:rPr lang="ru-RU" sz="2000" dirty="0"/>
              <a:t>Оперативные документы отражаются в бухучете путем ввода бухгалтерских документов на их основании. Производить отражение можно как для каждого отдельного документа, так и для всех документов периода, в специализированной обработке</a:t>
            </a:r>
            <a:endParaRPr lang="ru-RU" sz="20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1130" y="2610588"/>
            <a:ext cx="5598825" cy="371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1935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Настройки отражения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8" y="1014098"/>
            <a:ext cx="8996423" cy="1876049"/>
          </a:xfrm>
        </p:spPr>
        <p:txBody>
          <a:bodyPr>
            <a:normAutofit/>
          </a:bodyPr>
          <a:lstStyle/>
          <a:p>
            <a:r>
              <a:rPr lang="ru-RU" sz="2000" dirty="0"/>
              <a:t>Для каждого раздела учета можно настроить политику отражения в бухучете – счета затрат и аналитику.</a:t>
            </a:r>
          </a:p>
          <a:p>
            <a:r>
              <a:rPr lang="ru-RU" sz="2000" dirty="0"/>
              <a:t>Номенклатурную группу затрат можно определять по отдельной машине или виду машин, либо по виду оказываемых услуг и т.д., для получения требуемой детализации учета затрат</a:t>
            </a:r>
            <a:endParaRPr lang="ru-RU" sz="20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962" y="3249537"/>
            <a:ext cx="5999018" cy="3339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98864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Анализ затрат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093402"/>
            <a:ext cx="8749288" cy="1056674"/>
          </a:xfrm>
        </p:spPr>
        <p:txBody>
          <a:bodyPr>
            <a:normAutofit/>
          </a:bodyPr>
          <a:lstStyle/>
          <a:p>
            <a:r>
              <a:rPr lang="ru-RU" sz="2000" dirty="0"/>
              <a:t>В оперативном учете возможно формировать собственные отчеты по затратам на производство транспортных работ и обслуживание транспорта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958" y="2455625"/>
            <a:ext cx="8586762" cy="3560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6812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Позаказная калькуляция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8" y="1068688"/>
            <a:ext cx="9416553" cy="1303809"/>
          </a:xfrm>
        </p:spPr>
        <p:txBody>
          <a:bodyPr>
            <a:normAutofit lnSpcReduction="10000"/>
          </a:bodyPr>
          <a:lstStyle/>
          <a:p>
            <a:r>
              <a:rPr lang="ru-RU" sz="2000" dirty="0"/>
              <a:t>Имеется возможность рассчитывать затраты в разрезе заказов и формировать отчет ( в том числе, включая плановые затраты на оплату труда водителей и амортизацию машин, если они еще не рассчитаны окончательно)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9675" y="2651763"/>
            <a:ext cx="7738486" cy="3382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9705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Вопросы по функционалу: </a:t>
            </a:r>
            <a:r>
              <a:rPr lang="en-US" dirty="0" smtClean="0"/>
              <a:t>fin@1c-rating.kz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81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ru-RU" b="1" cap="all" dirty="0" smtClean="0"/>
              <a:t>Какие задачи решает?</a:t>
            </a:r>
            <a:br>
              <a:rPr lang="ru-RU" altLang="ru-RU" b="1" cap="all" dirty="0" smtClean="0"/>
            </a:br>
            <a:r>
              <a:rPr lang="ru-RU" altLang="ru-RU" b="1" cap="all" dirty="0" smtClean="0"/>
              <a:t>1. Управление работой автопарка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695064"/>
            <a:ext cx="8229600" cy="4516437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2400"/>
              </a:spcBef>
              <a:buNone/>
            </a:pPr>
            <a:r>
              <a:rPr lang="ru-RU" dirty="0" smtClean="0"/>
              <a:t>Программный продукт позволяет: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Вести учет состава парка автотранспорта (учитывать автомобили в разрезе парков и колонн, водителей, механиков и т.д.);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Планировать работу транспорта (прием заказов на транспортные услуги, формирование разнарядок);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Учитывать фактические работы (ведение путевых листов);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Производить таксировку путевых листов (расчет стоимости услуг для заказчика, расчет сумм к оплате водителям);</a:t>
            </a:r>
          </a:p>
          <a:p>
            <a:pPr>
              <a:spcBef>
                <a:spcPts val="24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8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ru-RU" b="1" cap="all" dirty="0" smtClean="0"/>
              <a:t>Какие задачи решает?</a:t>
            </a:r>
            <a:br>
              <a:rPr lang="ru-RU" altLang="ru-RU" b="1" cap="all" dirty="0" smtClean="0"/>
            </a:br>
            <a:r>
              <a:rPr lang="ru-RU" altLang="ru-RU" b="1" cap="all" dirty="0" smtClean="0"/>
              <a:t>2. Учет ГСМ и нормирование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684638"/>
            <a:ext cx="8229600" cy="450215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  <a:buNone/>
            </a:pPr>
            <a:r>
              <a:rPr lang="ru-RU" dirty="0" smtClean="0"/>
              <a:t>Программный продукт позволяет: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Настраивать нормы расхода топлива и рассчитывать нормативный расход, определять пережог топлива;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Вести учет выдачи ГСМ (со склада, по талонам, по смарт-картам, за наличные) и расхода ГСМ;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Формировать заправочные ведомости (при наличии собственных складов ГСМ);</a:t>
            </a:r>
          </a:p>
          <a:p>
            <a:pPr>
              <a:spcBef>
                <a:spcPts val="2400"/>
              </a:spcBef>
            </a:pPr>
            <a:endParaRPr lang="ru-RU" dirty="0" smtClean="0"/>
          </a:p>
          <a:p>
            <a:pPr>
              <a:spcBef>
                <a:spcPts val="24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16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ru-RU" b="1" cap="all" dirty="0" smtClean="0"/>
              <a:t>Какие задачи решает?</a:t>
            </a:r>
            <a:br>
              <a:rPr lang="ru-RU" altLang="ru-RU" b="1" cap="all" dirty="0" smtClean="0"/>
            </a:br>
            <a:r>
              <a:rPr lang="ru-RU" altLang="ru-RU" b="1" cap="all" dirty="0" smtClean="0"/>
              <a:t>3. Планирование и учет ремонтов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416908" y="1787525"/>
            <a:ext cx="8229600" cy="4391025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2400"/>
              </a:spcBef>
              <a:buNone/>
            </a:pPr>
            <a:r>
              <a:rPr lang="ru-RU" dirty="0" smtClean="0"/>
              <a:t>Программный продукт позволяет: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Вести учет технического состояния и имеющихся документов транспортных средств, комплектации, а также отслеживать их актуальность;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Планировать техническое обслуживание и ремонты;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Учитывать произведенные ремонты и затраченные на них материалы, в т.ч. можно учитывать ремонты, выполненные сторонними фирмами, либо собственной фирмой платно для сторонних заказчиков;</a:t>
            </a:r>
          </a:p>
          <a:p>
            <a:pPr>
              <a:spcBef>
                <a:spcPts val="24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31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ru-RU" sz="3200" b="1" cap="all" dirty="0"/>
              <a:t>Какие задачи решает?</a:t>
            </a:r>
            <a:br>
              <a:rPr lang="ru-RU" altLang="ru-RU" sz="3200" b="1" cap="all" dirty="0"/>
            </a:br>
            <a:r>
              <a:rPr lang="ru-RU" altLang="ru-RU" sz="3200" b="1" cap="all" dirty="0"/>
              <a:t>4. учет комплектующих, расходных материалов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861837"/>
            <a:ext cx="8229600" cy="4308475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2400"/>
              </a:spcBef>
              <a:buNone/>
            </a:pPr>
            <a:r>
              <a:rPr lang="ru-RU" dirty="0" smtClean="0"/>
              <a:t>Программный продукт позволяет: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Вести учет комплектующих (шин, аккумуляторов) и прочего дополнительного оборудования;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Рассчитывать износ, остаточную стоимость комплектующих, списывать амортизируемую часть стоимости;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Анализировать историю выдачи прочих расходных материалов в разрезе машин;</a:t>
            </a:r>
          </a:p>
          <a:p>
            <a:pPr>
              <a:spcBef>
                <a:spcPts val="240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8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altLang="ru-RU" sz="3200" b="1" cap="all" dirty="0"/>
              <a:t>Какие задачи решает?</a:t>
            </a:r>
            <a:br>
              <a:rPr lang="ru-RU" altLang="ru-RU" sz="3200" b="1" cap="all" dirty="0"/>
            </a:br>
            <a:r>
              <a:rPr lang="ru-RU" altLang="ru-RU" sz="3200" b="1" cap="all" dirty="0"/>
              <a:t>5. Расчет зарплаты водителей и механиков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358539" y="1859478"/>
            <a:ext cx="8229600" cy="4376737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2400"/>
              </a:spcBef>
              <a:buNone/>
            </a:pPr>
            <a:r>
              <a:rPr lang="ru-RU" dirty="0" smtClean="0"/>
              <a:t>Программный продукт позволяет: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Учитывать рабочее время водителей и механиков в разрезе различных видов учета времени (время управления транспортом, время специальных перерывов, время ремонта и т.д.);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Настраивать способы расчета оплаты труда водителей  и механиков (оклад, повременно, сдельно и т.д.);</a:t>
            </a:r>
          </a:p>
          <a:p>
            <a:pPr>
              <a:spcBef>
                <a:spcPts val="2400"/>
              </a:spcBef>
            </a:pPr>
            <a:r>
              <a:rPr lang="ru-RU" dirty="0" smtClean="0"/>
              <a:t>Рассчитывать размеры сумм к оплате водителям и механикам;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73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о брендбукингу Рейтинг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по брендбукингу Рейтинг 2</Template>
  <TotalTime>177</TotalTime>
  <Words>1533</Words>
  <Application>Microsoft Office PowerPoint</Application>
  <PresentationFormat>Широкоэкранный</PresentationFormat>
  <Paragraphs>148</Paragraphs>
  <Slides>46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1" baseType="lpstr">
      <vt:lpstr>Arial</vt:lpstr>
      <vt:lpstr>Calibri</vt:lpstr>
      <vt:lpstr>Futura PT Demi</vt:lpstr>
      <vt:lpstr>Tahoma</vt:lpstr>
      <vt:lpstr>Шаблон по брендбукингу Рейтинг</vt:lpstr>
      <vt:lpstr>Презентация PowerPoint</vt:lpstr>
      <vt:lpstr>содержание</vt:lpstr>
      <vt:lpstr>Для кого разработан?</vt:lpstr>
      <vt:lpstr>Какие рабочие места могут быть автоматизированы?</vt:lpstr>
      <vt:lpstr>Какие задачи решает? 1. Управление работой автопарка</vt:lpstr>
      <vt:lpstr>Какие задачи решает? 2. Учет ГСМ и нормирование </vt:lpstr>
      <vt:lpstr>Какие задачи решает? 3. Планирование и учет ремонтов</vt:lpstr>
      <vt:lpstr>Какие задачи решает? 4. учет комплектующих, расходных материалов</vt:lpstr>
      <vt:lpstr>Какие задачи решает? 5. Расчет зарплаты водителей и механиков</vt:lpstr>
      <vt:lpstr>Какие задачи решает? 6. Бухгалтерский учет</vt:lpstr>
      <vt:lpstr>Управление работой автопарка</vt:lpstr>
      <vt:lpstr>Учет состава автопарка</vt:lpstr>
      <vt:lpstr>Учет водителей и механиков</vt:lpstr>
      <vt:lpstr>Учет водителей и механиков</vt:lpstr>
      <vt:lpstr>Заказы на работу транспорта</vt:lpstr>
      <vt:lpstr>Разнарядка на выпуск на линию</vt:lpstr>
      <vt:lpstr>Пакетная выписка путевых листов</vt:lpstr>
      <vt:lpstr>Путевые листы</vt:lpstr>
      <vt:lpstr>Таксировка путевых листов</vt:lpstr>
      <vt:lpstr>Расчеты с заказчиками</vt:lpstr>
      <vt:lpstr>УЧЕТ ГСМ и нормирование</vt:lpstr>
      <vt:lpstr>Нормы расхода</vt:lpstr>
      <vt:lpstr>Расчет нормативного расхода</vt:lpstr>
      <vt:lpstr>Учет выдачи ГСМ</vt:lpstr>
      <vt:lpstr>Заправочные ведомости</vt:lpstr>
      <vt:lpstr>Планирование и учет ремонтов</vt:lpstr>
      <vt:lpstr>Учет документации ТС</vt:lpstr>
      <vt:lpstr>Планирование ремонтов и обслуживания</vt:lpstr>
      <vt:lpstr>Планирование ремонтов и обслуживания</vt:lpstr>
      <vt:lpstr>Учет ремонтов</vt:lpstr>
      <vt:lpstr>Учет ремонтов</vt:lpstr>
      <vt:lpstr>Учет комплектующих, расходных материалов</vt:lpstr>
      <vt:lpstr>Учет комплектующих</vt:lpstr>
      <vt:lpstr>Учет комплектующих</vt:lpstr>
      <vt:lpstr>Износ и амортизация комплектующих</vt:lpstr>
      <vt:lpstr>Учет расходных материалов</vt:lpstr>
      <vt:lpstr>Расчет зарплаты водителей и механиков</vt:lpstr>
      <vt:lpstr>Учет рабочего времени</vt:lpstr>
      <vt:lpstr>Учет рабочего времени</vt:lpstr>
      <vt:lpstr>Расчет зарплаты</vt:lpstr>
      <vt:lpstr>Бухгалтерский учет</vt:lpstr>
      <vt:lpstr>Отражение в бухучете</vt:lpstr>
      <vt:lpstr>Настройки отражения</vt:lpstr>
      <vt:lpstr>Анализ затрат</vt:lpstr>
      <vt:lpstr>Позаказная калькуляция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Н. Михальчук</dc:creator>
  <cp:lastModifiedBy>Ольга Н. Михальчук</cp:lastModifiedBy>
  <cp:revision>24</cp:revision>
  <dcterms:created xsi:type="dcterms:W3CDTF">2025-05-16T08:10:20Z</dcterms:created>
  <dcterms:modified xsi:type="dcterms:W3CDTF">2025-05-16T11:08:08Z</dcterms:modified>
</cp:coreProperties>
</file>